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59" r:id="rId6"/>
    <p:sldId id="260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71" r:id="rId15"/>
    <p:sldId id="270" r:id="rId16"/>
    <p:sldId id="273" r:id="rId17"/>
    <p:sldId id="275" r:id="rId18"/>
    <p:sldId id="274" r:id="rId19"/>
    <p:sldId id="276" r:id="rId20"/>
    <p:sldId id="277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DCC"/>
    <a:srgbClr val="9ADCFF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45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A7192-D48B-49F2-A658-F004ACF7BDE7}" type="datetimeFigureOut">
              <a:rPr lang="de-DE" smtClean="0"/>
              <a:t>12.12.2025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7D609-4CA4-440D-83D6-98CFA3CEAF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58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a </a:t>
            </a:r>
            <a:r>
              <a:rPr lang="de-DE" dirty="0" err="1"/>
              <a:t>bunch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initialsiations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998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Instance hold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9 </a:t>
            </a:r>
            <a:r>
              <a:rPr lang="de-DE" dirty="0" err="1"/>
              <a:t>properies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: </a:t>
            </a:r>
            <a:r>
              <a:rPr lang="de-DE" dirty="0" err="1"/>
              <a:t>Instructions</a:t>
            </a:r>
            <a:r>
              <a:rPr lang="de-DE" dirty="0"/>
              <a:t>, </a:t>
            </a:r>
            <a:r>
              <a:rPr lang="de-DE" dirty="0" err="1"/>
              <a:t>servings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ID </a:t>
            </a:r>
          </a:p>
          <a:p>
            <a:pPr marL="171450" indent="-171450">
              <a:buFontTx/>
              <a:buChar char="-"/>
            </a:pPr>
            <a:r>
              <a:rPr lang="de-DE" dirty="0"/>
              <a:t>- external </a:t>
            </a:r>
            <a:r>
              <a:rPr lang="de-DE" dirty="0" err="1"/>
              <a:t>implementation</a:t>
            </a:r>
            <a:r>
              <a:rPr lang="de-DE" dirty="0"/>
              <a:t> – </a:t>
            </a:r>
            <a:r>
              <a:rPr lang="de-DE" dirty="0" err="1"/>
              <a:t>schema</a:t>
            </a:r>
            <a:r>
              <a:rPr lang="de-DE" dirty="0"/>
              <a:t>: </a:t>
            </a:r>
            <a:r>
              <a:rPr lang="de-DE" dirty="0" err="1"/>
              <a:t>hasID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prepTime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menu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</a:p>
          <a:p>
            <a:r>
              <a:rPr lang="de-DE" dirty="0"/>
              <a:t>Schema recipe </a:t>
            </a:r>
          </a:p>
          <a:p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recipe </a:t>
            </a:r>
            <a:r>
              <a:rPr lang="de-DE" dirty="0" err="1"/>
              <a:t>colored</a:t>
            </a:r>
            <a:r>
              <a:rPr lang="de-DE" dirty="0"/>
              <a:t>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subclass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/>
              <a:t>Blue </a:t>
            </a:r>
            <a:r>
              <a:rPr lang="de-DE" dirty="0" err="1"/>
              <a:t>Apetizers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Green </a:t>
            </a:r>
            <a:r>
              <a:rPr lang="de-DE" dirty="0" err="1"/>
              <a:t>desert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Purple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dish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14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Not all </a:t>
            </a:r>
            <a:r>
              <a:rPr lang="de-DE" dirty="0" err="1"/>
              <a:t>instances</a:t>
            </a:r>
            <a:r>
              <a:rPr lang="de-DE" dirty="0"/>
              <a:t> and Properties </a:t>
            </a:r>
            <a:r>
              <a:rPr lang="de-DE" dirty="0" err="1"/>
              <a:t>of</a:t>
            </a:r>
            <a:r>
              <a:rPr lang="de-DE" dirty="0"/>
              <a:t> recipe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21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Recipe </a:t>
            </a:r>
            <a:r>
              <a:rPr lang="de-DE" dirty="0" err="1"/>
              <a:t>Has</a:t>
            </a:r>
            <a:r>
              <a:rPr lang="de-DE" dirty="0"/>
              <a:t> Cuisine </a:t>
            </a:r>
            <a:r>
              <a:rPr lang="de-DE" dirty="0" err="1"/>
              <a:t>cuisine</a:t>
            </a:r>
            <a:r>
              <a:rPr lang="de-DE" dirty="0"/>
              <a:t> </a:t>
            </a:r>
          </a:p>
          <a:p>
            <a:r>
              <a:rPr lang="de-DE" dirty="0"/>
              <a:t>6 </a:t>
            </a:r>
            <a:r>
              <a:rPr lang="de-DE" dirty="0" err="1"/>
              <a:t>subclasses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149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15 Allergens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13 in </a:t>
            </a:r>
            <a:r>
              <a:rPr lang="de-DE" dirty="0" err="1"/>
              <a:t>Initialisation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5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Recipes</a:t>
            </a:r>
            <a:r>
              <a:rPr lang="de-DE" dirty="0"/>
              <a:t> hold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Ingredient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–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holds</a:t>
            </a:r>
            <a:r>
              <a:rPr lang="de-DE" dirty="0"/>
              <a:t> </a:t>
            </a:r>
          </a:p>
          <a:p>
            <a:r>
              <a:rPr lang="de-DE" dirty="0"/>
              <a:t>Triples: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Ingredient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decimal</a:t>
            </a:r>
            <a:r>
              <a:rPr lang="de-DE" dirty="0"/>
              <a:t> </a:t>
            </a:r>
            <a:r>
              <a:rPr lang="de-DE" dirty="0" err="1"/>
              <a:t>quantity</a:t>
            </a:r>
            <a:r>
              <a:rPr lang="de-DE" dirty="0"/>
              <a:t> (optional) </a:t>
            </a:r>
          </a:p>
          <a:p>
            <a:pPr marL="171450" indent="-171450">
              <a:buFontTx/>
              <a:buChar char="-"/>
            </a:pPr>
            <a:r>
              <a:rPr lang="de-DE" dirty="0"/>
              <a:t>Unit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67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Subclasses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Spices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Eggproducts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Sauces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Meat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DiaryProducts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Vegtebales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dirty="0"/>
              <a:t>16 </a:t>
            </a:r>
            <a:r>
              <a:rPr lang="de-DE" dirty="0" err="1"/>
              <a:t>subclasses</a:t>
            </a:r>
            <a:r>
              <a:rPr lang="de-DE" dirty="0"/>
              <a:t> / </a:t>
            </a:r>
            <a:r>
              <a:rPr lang="de-DE" dirty="0" err="1"/>
              <a:t>categories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dirty="0"/>
              <a:t>60 </a:t>
            </a:r>
            <a:r>
              <a:rPr lang="de-DE" dirty="0" err="1"/>
              <a:t>ingredients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29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4 </a:t>
            </a:r>
            <a:r>
              <a:rPr lang="de-DE" dirty="0" err="1"/>
              <a:t>subclasses</a:t>
            </a:r>
            <a:r>
              <a:rPr lang="de-DE" dirty="0"/>
              <a:t> </a:t>
            </a:r>
          </a:p>
          <a:p>
            <a:r>
              <a:rPr lang="de-DE" dirty="0" err="1"/>
              <a:t>volume</a:t>
            </a:r>
            <a:r>
              <a:rPr lang="de-DE" dirty="0"/>
              <a:t> </a:t>
            </a:r>
          </a:p>
          <a:p>
            <a:r>
              <a:rPr lang="de-DE" dirty="0"/>
              <a:t>Count </a:t>
            </a:r>
          </a:p>
          <a:p>
            <a:r>
              <a:rPr lang="de-DE" dirty="0" err="1"/>
              <a:t>Length</a:t>
            </a:r>
            <a:r>
              <a:rPr lang="de-DE" dirty="0"/>
              <a:t> </a:t>
            </a:r>
          </a:p>
          <a:p>
            <a:r>
              <a:rPr lang="de-DE" dirty="0" err="1"/>
              <a:t>Couple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proerties</a:t>
            </a:r>
            <a:r>
              <a:rPr lang="de-DE" dirty="0"/>
              <a:t> </a:t>
            </a:r>
          </a:p>
          <a:p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subclasses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83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6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5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2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2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91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3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2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2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7EBE6-EBF4-3EF6-13B1-8BA460708E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11214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209C90-5895-4104-4671-B34E76258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 dirty="0">
                <a:solidFill>
                  <a:srgbClr val="FFFFFF"/>
                </a:solidFill>
              </a:rPr>
              <a:t>Recipe Company RDF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B39630-8872-2E65-4019-050D9AE86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FFFF"/>
                </a:solidFill>
              </a:rPr>
              <a:t>Web of Data </a:t>
            </a:r>
          </a:p>
          <a:p>
            <a:r>
              <a:rPr lang="de-DE">
                <a:solidFill>
                  <a:srgbClr val="FFFFFF"/>
                </a:solidFill>
              </a:rPr>
              <a:t>12.12.2025</a:t>
            </a:r>
          </a:p>
          <a:p>
            <a:r>
              <a:rPr lang="en-GB" b="1" cap="small">
                <a:solidFill>
                  <a:srgbClr val="FFFFFF"/>
                </a:solidFill>
              </a:rPr>
              <a:t>Vinzent Aschir and Balaji Govindarajan</a:t>
            </a:r>
            <a:endParaRPr lang="de-DE" b="1" cap="smal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73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Kreis, Diagramm enthält.&#10;&#10;KI-generierte Inhalte können fehlerhaft sein.">
            <a:extLst>
              <a:ext uri="{FF2B5EF4-FFF2-40B4-BE49-F238E27FC236}">
                <a16:creationId xmlns:a16="http://schemas.microsoft.com/office/drawing/2014/main" id="{ACAEF516-0E59-BD75-E226-948C974C8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5" r="6888" b="3035"/>
          <a:stretch>
            <a:fillRect/>
          </a:stretch>
        </p:blipFill>
        <p:spPr>
          <a:xfrm>
            <a:off x="2210854" y="202519"/>
            <a:ext cx="7770291" cy="657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159A9E1F-9375-8DC0-73A7-D61506A7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33" y="102762"/>
            <a:ext cx="7430725" cy="635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59A375-128E-0725-5DFF-3D2F846E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de-DE" sz="4000"/>
              <a:t>Querry 1: add the new tunisian recipe Lablebi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DF34DD-EDB3-2EAD-FC84-5D797E323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de-DE" sz="2000" dirty="0" err="1"/>
              <a:t>Calculate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newest</a:t>
            </a:r>
            <a:r>
              <a:rPr lang="de-DE" sz="2000" dirty="0"/>
              <a:t> recipe </a:t>
            </a:r>
            <a:r>
              <a:rPr lang="de-DE" sz="2000" dirty="0" err="1"/>
              <a:t>iD</a:t>
            </a:r>
            <a:r>
              <a:rPr lang="de-DE" sz="2000" dirty="0"/>
              <a:t>: </a:t>
            </a:r>
          </a:p>
          <a:p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regulare</a:t>
            </a:r>
            <a:r>
              <a:rPr lang="de-DE" sz="2000" dirty="0"/>
              <a:t> </a:t>
            </a:r>
            <a:r>
              <a:rPr lang="de-DE" sz="2000" dirty="0" err="1"/>
              <a:t>expressions</a:t>
            </a:r>
            <a:endParaRPr lang="de-DE" sz="2000" dirty="0"/>
          </a:p>
          <a:p>
            <a:r>
              <a:rPr lang="de-DE" sz="2000" dirty="0" err="1"/>
              <a:t>Adding</a:t>
            </a:r>
            <a:r>
              <a:rPr lang="de-DE" sz="2000" dirty="0"/>
              <a:t> </a:t>
            </a:r>
            <a:r>
              <a:rPr lang="de-DE" sz="2000" dirty="0" err="1"/>
              <a:t>missing</a:t>
            </a:r>
            <a:r>
              <a:rPr lang="de-DE" sz="2000" dirty="0"/>
              <a:t> </a:t>
            </a:r>
            <a:r>
              <a:rPr lang="de-DE" sz="2000" dirty="0" err="1"/>
              <a:t>Ingredients</a:t>
            </a:r>
            <a:r>
              <a:rPr lang="de-DE" sz="2000" dirty="0"/>
              <a:t> and Cuisine</a:t>
            </a:r>
          </a:p>
        </p:txBody>
      </p:sp>
      <p:pic>
        <p:nvPicPr>
          <p:cNvPr id="3076" name="Picture 4" descr="50 Lablabi Royalty-Free Images, Stock Photos &amp; Pictures | Shutterstock">
            <a:extLst>
              <a:ext uri="{FF2B5EF4-FFF2-40B4-BE49-F238E27FC236}">
                <a16:creationId xmlns:a16="http://schemas.microsoft.com/office/drawing/2014/main" id="{CD44DF40-4AD9-7842-A9C3-9207BA1D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2168" r="-60" b="12961"/>
          <a:stretch>
            <a:fillRect/>
          </a:stretch>
        </p:blipFill>
        <p:spPr bwMode="auto">
          <a:xfrm>
            <a:off x="7567243" y="679415"/>
            <a:ext cx="4096322" cy="56268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267A4AB-64B1-9843-36EE-720E0C89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86"/>
          <a:stretch>
            <a:fillRect/>
          </a:stretch>
        </p:blipFill>
        <p:spPr>
          <a:xfrm>
            <a:off x="-210953" y="4172460"/>
            <a:ext cx="7487019" cy="21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9156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0B7933-D7B3-3798-7C28-A1C66F98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 dirty="0"/>
              <a:t>Querry 2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F81BF2-7DD1-5E71-AA1E-D452F5FBB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I have tomatoes, eggs and bread in my fridge.</a:t>
            </a:r>
          </a:p>
          <a:p>
            <a:pPr marL="0" indent="0">
              <a:buNone/>
            </a:pPr>
            <a:r>
              <a:rPr lang="en-US" sz="2200" dirty="0"/>
              <a:t> Is there a recipe where </a:t>
            </a:r>
            <a:r>
              <a:rPr lang="en-US" sz="2200" dirty="0" err="1"/>
              <a:t>i</a:t>
            </a:r>
            <a:r>
              <a:rPr lang="en-US" sz="2200" dirty="0"/>
              <a:t> could use at least one of them for cooking,</a:t>
            </a:r>
          </a:p>
          <a:p>
            <a:pPr marL="0" indent="0">
              <a:buNone/>
            </a:pPr>
            <a:r>
              <a:rPr lang="en-US" sz="2200" dirty="0"/>
              <a:t> but that respects my allergy against milk-products?</a:t>
            </a:r>
            <a:endParaRPr lang="de-DE" sz="2200" dirty="0"/>
          </a:p>
        </p:txBody>
      </p: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BE5B33D-886C-D37C-DE83-5A2CB87C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2030"/>
            <a:ext cx="6903720" cy="54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68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ustomer&#10;&#10;AI-generated content may be incorrect.">
            <a:extLst>
              <a:ext uri="{FF2B5EF4-FFF2-40B4-BE49-F238E27FC236}">
                <a16:creationId xmlns:a16="http://schemas.microsoft.com/office/drawing/2014/main" id="{94B9C2E5-D9A7-1AA8-081A-0B57CF75D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37" y="51207"/>
            <a:ext cx="7041801" cy="66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2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012EB6AD-5CC0-8D74-2874-A5396AD5C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17" y="138717"/>
            <a:ext cx="6843415" cy="64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2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elivery&#10;&#10;AI-generated content may be incorrect.">
            <a:extLst>
              <a:ext uri="{FF2B5EF4-FFF2-40B4-BE49-F238E27FC236}">
                <a16:creationId xmlns:a16="http://schemas.microsoft.com/office/drawing/2014/main" id="{2D438C22-3806-0579-1275-EC6A23067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95" y="365760"/>
            <a:ext cx="6448304" cy="62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22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review&#10;&#10;AI-generated content may be incorrect.">
            <a:extLst>
              <a:ext uri="{FF2B5EF4-FFF2-40B4-BE49-F238E27FC236}">
                <a16:creationId xmlns:a16="http://schemas.microsoft.com/office/drawing/2014/main" id="{E71C4E76-DC4E-EEB7-2B74-F2A506C42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68" y="139856"/>
            <a:ext cx="6304732" cy="65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80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0E8A1D87-41B1-67D8-4941-0C2174877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18" y="166285"/>
            <a:ext cx="7250477" cy="65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77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A8F5D-1E20-7B78-20D0-BD7E73B6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07" y="1725435"/>
            <a:ext cx="4036334" cy="1933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Querry 3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560FB-7B87-2732-5E92-B747E9CBA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3811" y="213006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long does delivery usually take for each subscription plan on average?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F3E9F973-30D3-0BBE-0677-AC31A170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17" y="666728"/>
            <a:ext cx="5288151" cy="5465791"/>
          </a:xfrm>
          <a:prstGeom prst="rect">
            <a:avLst/>
          </a:prstGeom>
        </p:spPr>
      </p:pic>
      <p:pic>
        <p:nvPicPr>
          <p:cNvPr id="18" name="Picture 17" descr="A person holding a box next to a car&#10;&#10;AI-generated content may be incorrect.">
            <a:extLst>
              <a:ext uri="{FF2B5EF4-FFF2-40B4-BE49-F238E27FC236}">
                <a16:creationId xmlns:a16="http://schemas.microsoft.com/office/drawing/2014/main" id="{296DEBBE-E318-CF56-E900-1714724D4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11" y="4088831"/>
            <a:ext cx="3953931" cy="215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Kreis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24FEE762-447E-22CF-8572-BA896EE7EA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rcRect l="15578" r="18" b="2"/>
          <a:stretch>
            <a:fillRect/>
          </a:stretch>
        </p:blipFill>
        <p:spPr>
          <a:xfrm>
            <a:off x="181899" y="182880"/>
            <a:ext cx="5915025" cy="6499784"/>
          </a:xfrm>
          <a:prstGeom prst="rect">
            <a:avLst/>
          </a:prstGeom>
        </p:spPr>
      </p:pic>
      <p:pic>
        <p:nvPicPr>
          <p:cNvPr id="2052" name="Picture 4" descr="Recipe background Images - Free Download on Freepik">
            <a:extLst>
              <a:ext uri="{FF2B5EF4-FFF2-40B4-BE49-F238E27FC236}">
                <a16:creationId xmlns:a16="http://schemas.microsoft.com/office/drawing/2014/main" id="{A2F642D6-76E4-3BC1-220A-4B71993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b="14442"/>
          <a:stretch>
            <a:fillRect/>
          </a:stretch>
        </p:blipFill>
        <p:spPr bwMode="auto">
          <a:xfrm>
            <a:off x="6095156" y="182880"/>
            <a:ext cx="5915025" cy="6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6F364FD-FF57-2486-B1F0-27F3826B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973" y="-267873"/>
            <a:ext cx="2910199" cy="2795808"/>
          </a:xfrm>
        </p:spPr>
        <p:txBody>
          <a:bodyPr anchor="b">
            <a:normAutofit/>
          </a:bodyPr>
          <a:lstStyle/>
          <a:p>
            <a:r>
              <a:rPr lang="de-DE" sz="4000" dirty="0" err="1">
                <a:solidFill>
                  <a:srgbClr val="000000"/>
                </a:solidFill>
              </a:rPr>
              <a:t>Overview</a:t>
            </a:r>
            <a:endParaRPr lang="de-DE" sz="4000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C966DE-83D0-13ED-4D8D-4E7C35FE5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131" y="2709511"/>
            <a:ext cx="3224041" cy="3547137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solidFill>
                  <a:srgbClr val="000000"/>
                </a:solidFill>
              </a:rPr>
              <a:t># </a:t>
            </a:r>
            <a:r>
              <a:rPr lang="en-GB" sz="2000" dirty="0">
                <a:solidFill>
                  <a:srgbClr val="000000"/>
                </a:solidFill>
              </a:rPr>
              <a:t>1643 triple 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14 Recipes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60 Ingredients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3 Menus 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15 Allergens 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11 Units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#2 Subscription Plans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5 Customers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4 Couriers</a:t>
            </a:r>
          </a:p>
          <a:p>
            <a:pPr marL="0" indent="0">
              <a:buNone/>
            </a:pPr>
            <a:endParaRPr lang="de-D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03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DD81B-2EF1-0AD0-C09A-6521D90A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653" y="39188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Querry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C536B-DCDF-0908-406B-D6658B7C0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6583" y="868371"/>
            <a:ext cx="4036333" cy="2941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you show me, for every order, how many portions people ordered and what rating they gave?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1AEB738-B6BA-64EA-4F14-60394FFF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441263"/>
            <a:ext cx="5536001" cy="3916720"/>
          </a:xfrm>
          <a:prstGeom prst="rect">
            <a:avLst/>
          </a:prstGeom>
        </p:spPr>
      </p:pic>
      <p:pic>
        <p:nvPicPr>
          <p:cNvPr id="8" name="Picture 7" descr="A hand holding a phone with a five star rating&#10;&#10;AI-generated content may be incorrect.">
            <a:extLst>
              <a:ext uri="{FF2B5EF4-FFF2-40B4-BE49-F238E27FC236}">
                <a16:creationId xmlns:a16="http://schemas.microsoft.com/office/drawing/2014/main" id="{BD1918C1-223C-747E-ACDC-8B4A28FC9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3" y="3989660"/>
            <a:ext cx="3871630" cy="21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2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Hamburger und Milchshakes">
            <a:extLst>
              <a:ext uri="{FF2B5EF4-FFF2-40B4-BE49-F238E27FC236}">
                <a16:creationId xmlns:a16="http://schemas.microsoft.com/office/drawing/2014/main" id="{2A1A7D8D-6522-C2D3-F617-72F93486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7" r="-1" b="7036"/>
          <a:stretch>
            <a:fillRect/>
          </a:stretch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F1D6D9A-4499-B144-7CFB-C688A218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Bon Appetit</a:t>
            </a:r>
          </a:p>
        </p:txBody>
      </p:sp>
      <p:pic>
        <p:nvPicPr>
          <p:cNvPr id="6" name="Grafik 5" descr="Ein Bild, das Screenshot, Diagramm, Farbigkeit, Kreis enthält.&#10;&#10;KI-generierte Inhalte können fehlerhaft sein.">
            <a:extLst>
              <a:ext uri="{FF2B5EF4-FFF2-40B4-BE49-F238E27FC236}">
                <a16:creationId xmlns:a16="http://schemas.microsoft.com/office/drawing/2014/main" id="{DE4C4BAC-3249-0258-3F5C-79636C48C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"/>
          <a:stretch>
            <a:fillRect/>
          </a:stretch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788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Kreis, Text, Diagramm enthält.&#10;&#10;KI-generierte Inhalte können fehlerhaft sein.">
            <a:extLst>
              <a:ext uri="{FF2B5EF4-FFF2-40B4-BE49-F238E27FC236}">
                <a16:creationId xmlns:a16="http://schemas.microsoft.com/office/drawing/2014/main" id="{A60EB881-F58B-5698-93E7-EE713F4BE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6260" r="7633" b="2096"/>
          <a:stretch>
            <a:fillRect/>
          </a:stretch>
        </p:blipFill>
        <p:spPr>
          <a:xfrm>
            <a:off x="1223625" y="184727"/>
            <a:ext cx="8878808" cy="6871722"/>
          </a:xfrm>
        </p:spPr>
      </p:pic>
    </p:spTree>
    <p:extLst>
      <p:ext uri="{BB962C8B-B14F-4D97-AF65-F5344CB8AC3E}">
        <p14:creationId xmlns:p14="http://schemas.microsoft.com/office/powerpoint/2010/main" val="17800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74B3BF40-BC35-A955-03EE-8E74FE7DD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89" y="102292"/>
            <a:ext cx="8444634" cy="67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">
            <a:extLst>
              <a:ext uri="{FF2B5EF4-FFF2-40B4-BE49-F238E27FC236}">
                <a16:creationId xmlns:a16="http://schemas.microsoft.com/office/drawing/2014/main" id="{B291F5F5-559E-3E25-694A-8A7B2BA3E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78" y="0"/>
            <a:ext cx="6942763" cy="68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8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280E664E-5B13-C783-C584-5CE6049E3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/>
          <a:stretch>
            <a:fillRect/>
          </a:stretch>
        </p:blipFill>
        <p:spPr>
          <a:xfrm>
            <a:off x="2214077" y="0"/>
            <a:ext cx="7923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4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1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85249C-A1FC-75D4-281E-895FD62E8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ctr"/>
            <a:r>
              <a:rPr lang="de-DE" sz="3400" dirty="0" err="1">
                <a:solidFill>
                  <a:srgbClr val="488DCC"/>
                </a:solidFill>
              </a:rPr>
              <a:t>rbox:</a:t>
            </a:r>
            <a:r>
              <a:rPr lang="de-DE" sz="3400" dirty="0" err="1">
                <a:solidFill>
                  <a:srgbClr val="9ADCFF"/>
                </a:solidFill>
              </a:rPr>
              <a:t>hasIngredientList</a:t>
            </a:r>
            <a:br>
              <a:rPr lang="de-DE" sz="3400" dirty="0"/>
            </a:br>
            <a:br>
              <a:rPr lang="de-DE" sz="3400" dirty="0"/>
            </a:br>
            <a:r>
              <a:rPr lang="de-DE" sz="3400" dirty="0" err="1"/>
              <a:t>bound-Ingredients</a:t>
            </a:r>
            <a:endParaRPr lang="de-DE" sz="3400" dirty="0"/>
          </a:p>
        </p:txBody>
      </p:sp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7E1429C-4859-3A18-43AB-E6928277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2" y="1112658"/>
            <a:ext cx="11139778" cy="214440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B4B528-C4A7-29DB-D53D-C143B242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 err="1"/>
              <a:t>Ingredient</a:t>
            </a:r>
            <a:endParaRPr lang="de-DE" sz="2000" dirty="0"/>
          </a:p>
          <a:p>
            <a:pPr lvl="0"/>
            <a:r>
              <a:rPr lang="de-DE" sz="2000" dirty="0" err="1"/>
              <a:t>Amount</a:t>
            </a:r>
            <a:r>
              <a:rPr lang="de-DE" sz="2000" dirty="0"/>
              <a:t>(</a:t>
            </a:r>
            <a:r>
              <a:rPr lang="de-DE" sz="2000" dirty="0" err="1"/>
              <a:t>decimal</a:t>
            </a:r>
            <a:r>
              <a:rPr lang="de-DE" sz="2000" dirty="0"/>
              <a:t>) – optional</a:t>
            </a:r>
          </a:p>
          <a:p>
            <a:pPr lvl="0"/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unit</a:t>
            </a:r>
            <a:r>
              <a:rPr lang="de-DE" sz="2000" dirty="0"/>
              <a:t> – optional </a:t>
            </a:r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163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0329D70F-AE65-3ADC-EEAA-7DC725986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56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Farbigkeit enthält.&#10;&#10;KI-generierte Inhalte können fehlerhaft sein.">
            <a:extLst>
              <a:ext uri="{FF2B5EF4-FFF2-40B4-BE49-F238E27FC236}">
                <a16:creationId xmlns:a16="http://schemas.microsoft.com/office/drawing/2014/main" id="{941A7290-B03B-E752-13D8-24DDB0BF3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34" y="0"/>
            <a:ext cx="9172640" cy="68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9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722</TotalTime>
  <Words>296</Words>
  <Application>Microsoft Office PowerPoint</Application>
  <PresentationFormat>Widescreen</PresentationFormat>
  <Paragraphs>75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Office 2013 – 2022-Design</vt:lpstr>
      <vt:lpstr>Recipe Company RDF </vt:lpstr>
      <vt:lpstr>Overview</vt:lpstr>
      <vt:lpstr>PowerPoint Presentation</vt:lpstr>
      <vt:lpstr>PowerPoint Presentation</vt:lpstr>
      <vt:lpstr>PowerPoint Presentation</vt:lpstr>
      <vt:lpstr>PowerPoint Presentation</vt:lpstr>
      <vt:lpstr>rbox:hasIngredientList  bound-Ingredients</vt:lpstr>
      <vt:lpstr>PowerPoint Presentation</vt:lpstr>
      <vt:lpstr>PowerPoint Presentation</vt:lpstr>
      <vt:lpstr>PowerPoint Presentation</vt:lpstr>
      <vt:lpstr>PowerPoint Presentation</vt:lpstr>
      <vt:lpstr>Querry 1: add the new tunisian recipe Lablebi</vt:lpstr>
      <vt:lpstr>Querry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Querry 3</vt:lpstr>
      <vt:lpstr>  Querry 4</vt:lpstr>
      <vt:lpstr>Bon Appetit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Vinzent Aschir</dc:creator>
  <cp:lastModifiedBy>Balaji Govindarajan</cp:lastModifiedBy>
  <cp:revision>6</cp:revision>
  <dcterms:created xsi:type="dcterms:W3CDTF">2025-12-12T14:10:27Z</dcterms:created>
  <dcterms:modified xsi:type="dcterms:W3CDTF">2025-12-13T07:06:38Z</dcterms:modified>
</cp:coreProperties>
</file>